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0" r:id="rId4"/>
    <p:sldId id="261" r:id="rId5"/>
    <p:sldId id="258" r:id="rId6"/>
    <p:sldId id="262" r:id="rId7"/>
    <p:sldId id="264" r:id="rId8"/>
    <p:sldId id="265" r:id="rId9"/>
    <p:sldId id="267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734" y="-6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A8211-41B9-49DA-B2C7-F6475976E37C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787DB9-8432-4C54-A0F2-57D0C60860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7053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53F31-FC6E-430B-ACED-E87D6289041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23D98-9A1F-43AF-AAD6-09FF1AECA098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BD44-E928-46AE-9D7E-4F1C514993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0824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23D98-9A1F-43AF-AAD6-09FF1AECA098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BD44-E928-46AE-9D7E-4F1C514993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2844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23D98-9A1F-43AF-AAD6-09FF1AECA098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BD44-E928-46AE-9D7E-4F1C514993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671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23D98-9A1F-43AF-AAD6-09FF1AECA098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BD44-E928-46AE-9D7E-4F1C514993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634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23D98-9A1F-43AF-AAD6-09FF1AECA098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BD44-E928-46AE-9D7E-4F1C514993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38125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23D98-9A1F-43AF-AAD6-09FF1AECA098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BD44-E928-46AE-9D7E-4F1C514993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98890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23D98-9A1F-43AF-AAD6-09FF1AECA098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BD44-E928-46AE-9D7E-4F1C514993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0720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23D98-9A1F-43AF-AAD6-09FF1AECA098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BD44-E928-46AE-9D7E-4F1C514993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645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23D98-9A1F-43AF-AAD6-09FF1AECA098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BD44-E928-46AE-9D7E-4F1C514993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6725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23D98-9A1F-43AF-AAD6-09FF1AECA098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BD44-E928-46AE-9D7E-4F1C514993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3331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23D98-9A1F-43AF-AAD6-09FF1AECA098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BD44-E928-46AE-9D7E-4F1C514993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5891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23D98-9A1F-43AF-AAD6-09FF1AECA098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DBD44-E928-46AE-9D7E-4F1C514993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3389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457200"/>
            <a:ext cx="8153400" cy="5867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447800" y="1290320"/>
            <a:ext cx="6400800" cy="4124960"/>
            <a:chOff x="1447800" y="1290320"/>
            <a:chExt cx="6400800" cy="4124960"/>
          </a:xfrm>
        </p:grpSpPr>
        <p:sp>
          <p:nvSpPr>
            <p:cNvPr id="5" name="Rectangle 4"/>
            <p:cNvSpPr/>
            <p:nvPr/>
          </p:nvSpPr>
          <p:spPr>
            <a:xfrm>
              <a:off x="1447800" y="1290320"/>
              <a:ext cx="6400800" cy="412496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ie 7"/>
            <p:cNvSpPr/>
            <p:nvPr/>
          </p:nvSpPr>
          <p:spPr>
            <a:xfrm>
              <a:off x="1752600" y="3886200"/>
              <a:ext cx="1219200" cy="1219200"/>
            </a:xfrm>
            <a:prstGeom prst="pi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Pie 8"/>
            <p:cNvSpPr/>
            <p:nvPr/>
          </p:nvSpPr>
          <p:spPr>
            <a:xfrm rot="16200000">
              <a:off x="6248400" y="3886200"/>
              <a:ext cx="1219200" cy="1219200"/>
            </a:xfrm>
            <a:prstGeom prst="pi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Pie 9"/>
            <p:cNvSpPr/>
            <p:nvPr/>
          </p:nvSpPr>
          <p:spPr>
            <a:xfrm rot="10800000">
              <a:off x="6224954" y="1600200"/>
              <a:ext cx="1219200" cy="1219200"/>
            </a:xfrm>
            <a:prstGeom prst="pi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Pie 10"/>
            <p:cNvSpPr/>
            <p:nvPr/>
          </p:nvSpPr>
          <p:spPr>
            <a:xfrm rot="5400000">
              <a:off x="1752600" y="1600200"/>
              <a:ext cx="1219200" cy="1219200"/>
            </a:xfrm>
            <a:prstGeom prst="pi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048000" y="2590800"/>
            <a:ext cx="3013967" cy="156966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bn-BD" sz="9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83090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>
            <a:off x="2514600" y="533400"/>
            <a:ext cx="3657600" cy="10668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>
                <a:lumMod val="8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5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2758436" y="2286000"/>
            <a:ext cx="3566164" cy="3566164"/>
            <a:chOff x="2758436" y="2286000"/>
            <a:chExt cx="3566164" cy="3566164"/>
          </a:xfrm>
        </p:grpSpPr>
        <p:sp>
          <p:nvSpPr>
            <p:cNvPr id="17" name="Oval 16"/>
            <p:cNvSpPr/>
            <p:nvPr/>
          </p:nvSpPr>
          <p:spPr>
            <a:xfrm>
              <a:off x="2758436" y="2286000"/>
              <a:ext cx="3566164" cy="3566164"/>
            </a:xfrm>
            <a:prstGeom prst="ellipse">
              <a:avLst/>
            </a:prstGeom>
            <a:noFill/>
            <a:ln w="12700">
              <a:solidFill>
                <a:schemeClr val="accent6">
                  <a:lumMod val="20000"/>
                  <a:lumOff val="80000"/>
                </a:schemeClr>
              </a:solidFill>
            </a:ln>
            <a:effectLst>
              <a:glow rad="101600">
                <a:schemeClr val="accent6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3429000" y="2910657"/>
              <a:ext cx="2152844" cy="2152844"/>
            </a:xfrm>
            <a:prstGeom prst="ellipse">
              <a:avLst/>
            </a:prstGeom>
            <a:noFill/>
            <a:ln w="12700">
              <a:solidFill>
                <a:schemeClr val="accent6">
                  <a:lumMod val="20000"/>
                  <a:lumOff val="80000"/>
                </a:schemeClr>
              </a:solidFill>
            </a:ln>
            <a:effectLst>
              <a:glow rad="101600">
                <a:schemeClr val="accent6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9" name="Picture 18" descr="Copy of Helium_atom_QM.svg.pn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962400" y="3400137"/>
              <a:ext cx="1206349" cy="1206349"/>
            </a:xfrm>
            <a:prstGeom prst="ellipse">
              <a:avLst/>
            </a:prstGeom>
            <a:ln w="63500" cap="rnd">
              <a:solidFill>
                <a:srgbClr val="333333"/>
              </a:solidFill>
            </a:ln>
            <a:effectLst>
              <a:outerShdw blurRad="381000" dist="292100" dir="5400000" sx="-80000" sy="-18000" rotWithShape="0">
                <a:srgbClr val="000000">
                  <a:alpha val="22000"/>
                </a:srgbClr>
              </a:outerShdw>
            </a:effectLst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</p:spPr>
        </p:pic>
      </p:grpSp>
      <p:sp>
        <p:nvSpPr>
          <p:cNvPr id="22" name="TextBox 21"/>
          <p:cNvSpPr txBox="1"/>
          <p:nvPr/>
        </p:nvSpPr>
        <p:spPr>
          <a:xfrm>
            <a:off x="6934200" y="2819400"/>
            <a:ext cx="952505" cy="584775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প্রোটন</a:t>
            </a:r>
            <a:endParaRPr lang="en-US" sz="32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 rot="10800000" flipV="1">
            <a:off x="5029200" y="2026709"/>
            <a:ext cx="1713517" cy="1554691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702387" y="1676400"/>
            <a:ext cx="1483098" cy="584775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নিউক্লিয়াস</a:t>
            </a:r>
            <a:endParaRPr lang="en-US" sz="32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5" name="Oval 34"/>
          <p:cNvSpPr/>
          <p:nvPr/>
        </p:nvSpPr>
        <p:spPr>
          <a:xfrm flipH="1">
            <a:off x="3224463" y="3785937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33CC33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 flipH="1">
            <a:off x="5358063" y="3862137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33CC33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 flipH="1">
            <a:off x="4312529" y="5690937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33CC33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/>
          <p:cNvGrpSpPr/>
          <p:nvPr/>
        </p:nvGrpSpPr>
        <p:grpSpPr>
          <a:xfrm>
            <a:off x="3890211" y="3352800"/>
            <a:ext cx="1267326" cy="1267326"/>
            <a:chOff x="3810000" y="1371600"/>
            <a:chExt cx="762000" cy="762000"/>
          </a:xfrm>
        </p:grpSpPr>
        <p:pic>
          <p:nvPicPr>
            <p:cNvPr id="45" name="Picture 44" descr="Proton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923506" y="1755355"/>
              <a:ext cx="362814" cy="326532"/>
            </a:xfrm>
            <a:prstGeom prst="rect">
              <a:avLst/>
            </a:prstGeom>
          </p:spPr>
        </p:pic>
        <p:pic>
          <p:nvPicPr>
            <p:cNvPr id="46" name="Picture 45" descr="Neutron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3278023">
              <a:off x="4101467" y="1665046"/>
              <a:ext cx="420864" cy="353742"/>
            </a:xfrm>
            <a:prstGeom prst="rect">
              <a:avLst/>
            </a:prstGeom>
          </p:spPr>
        </p:pic>
        <p:pic>
          <p:nvPicPr>
            <p:cNvPr id="47" name="Picture 46" descr="Neutron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854562" y="1455997"/>
              <a:ext cx="399094" cy="353742"/>
            </a:xfrm>
            <a:prstGeom prst="rect">
              <a:avLst/>
            </a:prstGeom>
          </p:spPr>
        </p:pic>
        <p:pic>
          <p:nvPicPr>
            <p:cNvPr id="48" name="Picture 47" descr="Proton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3278023">
              <a:off x="4136297" y="1422567"/>
              <a:ext cx="362812" cy="326532"/>
            </a:xfrm>
            <a:prstGeom prst="rect">
              <a:avLst/>
            </a:prstGeom>
          </p:spPr>
        </p:pic>
        <p:sp>
          <p:nvSpPr>
            <p:cNvPr id="49" name="Oval 48"/>
            <p:cNvSpPr/>
            <p:nvPr/>
          </p:nvSpPr>
          <p:spPr>
            <a:xfrm>
              <a:off x="3810000" y="1371600"/>
              <a:ext cx="762000" cy="762000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67500"/>
                    <a:satMod val="115000"/>
                    <a:alpha val="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7" name="Straight Arrow Connector 26"/>
          <p:cNvCxnSpPr/>
          <p:nvPr/>
        </p:nvCxnSpPr>
        <p:spPr>
          <a:xfrm rot="10800000" flipV="1">
            <a:off x="4953000" y="3047999"/>
            <a:ext cx="2057400" cy="637173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6858000" y="2819400"/>
            <a:ext cx="1127232" cy="584775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ধনাত্মক</a:t>
            </a:r>
            <a:endParaRPr lang="en-US" sz="32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57" name="Straight Arrow Connector 56"/>
          <p:cNvCxnSpPr/>
          <p:nvPr/>
        </p:nvCxnSpPr>
        <p:spPr>
          <a:xfrm rot="10800000" flipV="1">
            <a:off x="5638800" y="3962400"/>
            <a:ext cx="1447800" cy="76200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362200" y="2743200"/>
            <a:ext cx="1752600" cy="990600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496373" y="2486526"/>
            <a:ext cx="1018227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নিউট্রন</a:t>
            </a:r>
            <a:endParaRPr lang="en-US" sz="32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858000" y="3733800"/>
            <a:ext cx="1303562" cy="584775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ইলেকট্রন</a:t>
            </a:r>
            <a:endParaRPr lang="en-US" sz="32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2285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2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9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2" grpId="0" animBg="1"/>
      <p:bldP spid="22" grpId="1" animBg="1"/>
      <p:bldP spid="34" grpId="0" animBg="1"/>
      <p:bldP spid="34" grpId="1" animBg="1"/>
      <p:bldP spid="35" grpId="0" animBg="1"/>
      <p:bldP spid="36" grpId="0" animBg="1"/>
      <p:bldP spid="37" grpId="0" animBg="1"/>
      <p:bldP spid="51" grpId="0" animBg="1"/>
      <p:bldP spid="51" grpId="1" animBg="1"/>
      <p:bldP spid="25" grpId="0" animBg="1"/>
      <p:bldP spid="25" grpId="1" animBg="1"/>
      <p:bldP spid="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76600" y="735509"/>
            <a:ext cx="2626040" cy="92333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2590800"/>
            <a:ext cx="6524543" cy="14465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পরমানুর প্রায় সকল ভর এবং ধনাত্মক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চার্জ নিউক্লিয়াসে কেন্দ্রীভূত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2855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2392740"/>
            <a:ext cx="63674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96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ধন্যবাদ সকলকে</a:t>
            </a:r>
            <a:endParaRPr lang="en-US" sz="96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643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219200" y="772970"/>
            <a:ext cx="6705600" cy="5170630"/>
            <a:chOff x="1219200" y="772970"/>
            <a:chExt cx="6705600" cy="5170630"/>
          </a:xfrm>
        </p:grpSpPr>
        <p:sp>
          <p:nvSpPr>
            <p:cNvPr id="6" name="Rectangle 5"/>
            <p:cNvSpPr/>
            <p:nvPr/>
          </p:nvSpPr>
          <p:spPr>
            <a:xfrm>
              <a:off x="1219200" y="772970"/>
              <a:ext cx="6705600" cy="517063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2293342" y="1116450"/>
              <a:ext cx="3850734" cy="58477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bn-BD" sz="32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এ,কে,এম,আই, খায়রুল আলম</a:t>
              </a:r>
              <a:endParaRPr lang="en-US" sz="32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514600" y="1701225"/>
              <a:ext cx="3155031" cy="58477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bn-BD" sz="32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সিনিয়র সহকারী শিক্ষক</a:t>
              </a:r>
              <a:endParaRPr lang="en-US" sz="32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141056" y="2552120"/>
              <a:ext cx="415530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নিউ মডেল বহুমুখী উচ্চ বিদ্যালয়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133600" y="2996625"/>
              <a:ext cx="383310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মোহাম্মদপুর, শুক্রাবাদ, ঢাকা।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133600" y="3606225"/>
              <a:ext cx="356219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মোবাইলঃ ০১৮১৯২০৬৯৪৪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091952" y="4640759"/>
              <a:ext cx="3637534" cy="769441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bn-BD" sz="4400" dirty="0" smtClean="0">
                  <a:latin typeface="NikoshBAN" pitchFamily="2" charset="0"/>
                  <a:cs typeface="NikoshBAN" pitchFamily="2" charset="0"/>
                </a:rPr>
                <a:t>নবম শ্রেণি * </a:t>
              </a:r>
              <a:r>
                <a:rPr lang="bn-BD" sz="4400" dirty="0" smtClean="0">
                  <a:latin typeface="NikoshBAN" pitchFamily="2" charset="0"/>
                  <a:cs typeface="NikoshBAN" pitchFamily="2" charset="0"/>
                </a:rPr>
                <a:t>রসায়ন</a:t>
              </a:r>
              <a:endParaRPr lang="en-US" sz="4400" dirty="0">
                <a:latin typeface="NikoshBAN" pitchFamily="2" charset="0"/>
                <a:cs typeface="NikoshBAN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691956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09341" y="1619250"/>
            <a:ext cx="1095375" cy="21145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38800" y="1924050"/>
            <a:ext cx="781050" cy="15049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38800" y="1924050"/>
            <a:ext cx="762000" cy="116205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2543174" y="1619250"/>
            <a:ext cx="399617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511842" y="1591540"/>
            <a:ext cx="0" cy="16383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6158345" y="3229840"/>
            <a:ext cx="36714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2557029" y="3415352"/>
            <a:ext cx="3472296" cy="3048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895600" y="3987225"/>
            <a:ext cx="3111749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বিদ্যুৎ প্রবাহিত হচ্ছে।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00200" y="4038600"/>
            <a:ext cx="6543256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কারণ বিপরীত দিকে ইলেকট্রন প্রবাহিত হচ্ছে।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38450" y="4033855"/>
            <a:ext cx="35814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ইলেকট্রন কোথায় থাকে।</a:t>
            </a:r>
            <a:endParaRPr lang="en-US" sz="3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21561" y="304800"/>
            <a:ext cx="4543231" cy="70788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আজকের পাঠ পরমানুর গঠন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7924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90970" y="533400"/>
            <a:ext cx="1766830" cy="76944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0765" y="1828800"/>
            <a:ext cx="340029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এই পাঠ শেষে শিক্ষার্থীরাঃ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0765" y="2615625"/>
            <a:ext cx="6580648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পরমানুর মৌলিক কণিকাসমূহের নাম বলতে পারবে।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0765" y="3415725"/>
            <a:ext cx="6290505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মৌলিক কণিকাসমূহের ধর্ম সম্বন্ধে জানতে পারবে।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0765" y="4215825"/>
            <a:ext cx="7321235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পরমানুতে 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মৌলিক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কণিকাসমূহের অবস্থান জানতে পারবে।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60405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371600" y="1295400"/>
            <a:ext cx="4419600" cy="4419600"/>
            <a:chOff x="1600200" y="1524000"/>
            <a:chExt cx="3962400" cy="3962400"/>
          </a:xfrm>
        </p:grpSpPr>
        <p:sp>
          <p:nvSpPr>
            <p:cNvPr id="5" name="Oval 4"/>
            <p:cNvSpPr/>
            <p:nvPr/>
          </p:nvSpPr>
          <p:spPr>
            <a:xfrm>
              <a:off x="1600200" y="1524000"/>
              <a:ext cx="3962400" cy="39624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3505200" y="34290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1" name="Straight Connector 20"/>
          <p:cNvCxnSpPr>
            <a:endCxn id="8" idx="2"/>
          </p:cNvCxnSpPr>
          <p:nvPr/>
        </p:nvCxnSpPr>
        <p:spPr>
          <a:xfrm flipH="1">
            <a:off x="3496408" y="1025770"/>
            <a:ext cx="4130520" cy="2479431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8" idx="7"/>
          </p:cNvCxnSpPr>
          <p:nvPr/>
        </p:nvCxnSpPr>
        <p:spPr>
          <a:xfrm flipH="1">
            <a:off x="3641499" y="1025770"/>
            <a:ext cx="2309029" cy="2419332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endCxn id="8" idx="0"/>
          </p:cNvCxnSpPr>
          <p:nvPr/>
        </p:nvCxnSpPr>
        <p:spPr>
          <a:xfrm flipH="1">
            <a:off x="3581401" y="2362200"/>
            <a:ext cx="2369127" cy="105800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5950528" y="1025770"/>
            <a:ext cx="1676400" cy="1336430"/>
            <a:chOff x="5950528" y="1025770"/>
            <a:chExt cx="1676400" cy="1336430"/>
          </a:xfrm>
        </p:grpSpPr>
        <p:sp>
          <p:nvSpPr>
            <p:cNvPr id="10" name="Rectangle 9"/>
            <p:cNvSpPr/>
            <p:nvPr/>
          </p:nvSpPr>
          <p:spPr>
            <a:xfrm>
              <a:off x="5950528" y="1025770"/>
              <a:ext cx="1676400" cy="1336430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6109856" y="1693985"/>
              <a:ext cx="609600" cy="609600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6802583" y="1025770"/>
              <a:ext cx="609600" cy="609600"/>
            </a:xfrm>
            <a:prstGeom prst="ellipse">
              <a:avLst/>
            </a:prstGeom>
            <a:solidFill>
              <a:srgbClr val="7030A0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6788728" y="1655885"/>
              <a:ext cx="609600" cy="609600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6068292" y="1084385"/>
              <a:ext cx="609600" cy="609600"/>
            </a:xfrm>
            <a:prstGeom prst="ellipse">
              <a:avLst/>
            </a:prstGeom>
            <a:solidFill>
              <a:srgbClr val="7030A0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630051" y="3590193"/>
            <a:ext cx="2866357" cy="2417194"/>
            <a:chOff x="630051" y="3590193"/>
            <a:chExt cx="2866357" cy="2417194"/>
          </a:xfrm>
        </p:grpSpPr>
        <p:sp>
          <p:nvSpPr>
            <p:cNvPr id="24" name="TextBox 23"/>
            <p:cNvSpPr txBox="1"/>
            <p:nvPr/>
          </p:nvSpPr>
          <p:spPr>
            <a:xfrm>
              <a:off x="630051" y="5422612"/>
              <a:ext cx="1483098" cy="584775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নিউক্লিয়াস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cxnSp>
          <p:nvCxnSpPr>
            <p:cNvPr id="26" name="Straight Arrow Connector 25"/>
            <p:cNvCxnSpPr>
              <a:stCxn id="24" idx="0"/>
            </p:cNvCxnSpPr>
            <p:nvPr/>
          </p:nvCxnSpPr>
          <p:spPr>
            <a:xfrm flipV="1">
              <a:off x="1371600" y="3590193"/>
              <a:ext cx="2124808" cy="1832419"/>
            </a:xfrm>
            <a:prstGeom prst="straightConnector1">
              <a:avLst/>
            </a:prstGeom>
            <a:ln w="571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>
            <a:off x="6617275" y="2286000"/>
            <a:ext cx="952505" cy="1718983"/>
            <a:chOff x="6617275" y="2286000"/>
            <a:chExt cx="952505" cy="1718983"/>
          </a:xfrm>
        </p:grpSpPr>
        <p:cxnSp>
          <p:nvCxnSpPr>
            <p:cNvPr id="29" name="Straight Arrow Connector 28"/>
            <p:cNvCxnSpPr/>
            <p:nvPr/>
          </p:nvCxnSpPr>
          <p:spPr>
            <a:xfrm flipV="1">
              <a:off x="7107383" y="2286000"/>
              <a:ext cx="0" cy="1227993"/>
            </a:xfrm>
            <a:prstGeom prst="straightConnector1">
              <a:avLst/>
            </a:prstGeom>
            <a:ln w="571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6617275" y="3420208"/>
              <a:ext cx="952505" cy="5847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প্রোটন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4953000" y="4004983"/>
            <a:ext cx="2903762" cy="1075592"/>
            <a:chOff x="4953000" y="4004983"/>
            <a:chExt cx="2903762" cy="1075592"/>
          </a:xfrm>
        </p:grpSpPr>
        <p:sp>
          <p:nvSpPr>
            <p:cNvPr id="32" name="TextBox 31"/>
            <p:cNvSpPr txBox="1"/>
            <p:nvPr/>
          </p:nvSpPr>
          <p:spPr>
            <a:xfrm>
              <a:off x="6553200" y="4495800"/>
              <a:ext cx="1303562" cy="584775"/>
            </a:xfrm>
            <a:prstGeom prst="rect">
              <a:avLst/>
            </a:prstGeom>
            <a:solidFill>
              <a:srgbClr val="002060"/>
            </a:solidFill>
          </p:spPr>
          <p:txBody>
            <a:bodyPr wrap="none" rtlCol="0">
              <a:spAutoFit/>
            </a:bodyPr>
            <a:lstStyle/>
            <a:p>
              <a:r>
                <a:rPr lang="bn-BD" sz="32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ইলেকট্রন</a:t>
              </a:r>
              <a:endParaRPr lang="en-US" sz="32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cxnSp>
          <p:nvCxnSpPr>
            <p:cNvPr id="37" name="Straight Arrow Connector 36"/>
            <p:cNvCxnSpPr>
              <a:stCxn id="32" idx="1"/>
            </p:cNvCxnSpPr>
            <p:nvPr/>
          </p:nvCxnSpPr>
          <p:spPr>
            <a:xfrm flipH="1" flipV="1">
              <a:off x="4953000" y="4004983"/>
              <a:ext cx="1600200" cy="783205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4038600" y="762000"/>
            <a:ext cx="2015139" cy="584775"/>
            <a:chOff x="4038600" y="762000"/>
            <a:chExt cx="2015139" cy="584775"/>
          </a:xfrm>
        </p:grpSpPr>
        <p:cxnSp>
          <p:nvCxnSpPr>
            <p:cNvPr id="35" name="Straight Arrow Connector 34"/>
            <p:cNvCxnSpPr/>
            <p:nvPr/>
          </p:nvCxnSpPr>
          <p:spPr>
            <a:xfrm>
              <a:off x="4953000" y="1054388"/>
              <a:ext cx="1100739" cy="119271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4038600" y="762000"/>
              <a:ext cx="1018227" cy="584775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নিউট্রন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38" name="Oval 37"/>
          <p:cNvSpPr/>
          <p:nvPr/>
        </p:nvSpPr>
        <p:spPr>
          <a:xfrm>
            <a:off x="4368226" y="3505200"/>
            <a:ext cx="584774" cy="584774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0800000" scaled="1"/>
            <a:tileRect/>
          </a:gra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3581400" y="4063426"/>
            <a:ext cx="584774" cy="584774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0800000" scaled="1"/>
            <a:tileRect/>
          </a:gra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52400" y="130314"/>
            <a:ext cx="3552576" cy="707886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কণিকাসমূহ পর্যবেক্ষণ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5197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40" grpId="0" animBg="1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438501" y="1447800"/>
            <a:ext cx="4114800" cy="41148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905635" y="2858068"/>
            <a:ext cx="1180532" cy="1180532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3015643" y="3243049"/>
            <a:ext cx="457200" cy="457200"/>
            <a:chOff x="6986516" y="2224585"/>
            <a:chExt cx="457200" cy="457200"/>
          </a:xfrm>
        </p:grpSpPr>
        <p:sp>
          <p:nvSpPr>
            <p:cNvPr id="12" name="Oval 11"/>
            <p:cNvSpPr/>
            <p:nvPr/>
          </p:nvSpPr>
          <p:spPr>
            <a:xfrm>
              <a:off x="6986516" y="2224585"/>
              <a:ext cx="457200" cy="457200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Plus 5"/>
            <p:cNvSpPr/>
            <p:nvPr/>
          </p:nvSpPr>
          <p:spPr>
            <a:xfrm>
              <a:off x="7107071" y="2362200"/>
              <a:ext cx="216090" cy="228600"/>
            </a:xfrm>
            <a:prstGeom prst="mathPlus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Oval 9"/>
          <p:cNvSpPr/>
          <p:nvPr/>
        </p:nvSpPr>
        <p:spPr>
          <a:xfrm>
            <a:off x="3267301" y="3518279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3572101" y="3266364"/>
            <a:ext cx="457200" cy="457200"/>
            <a:chOff x="6986516" y="2224585"/>
            <a:chExt cx="457200" cy="457200"/>
          </a:xfrm>
        </p:grpSpPr>
        <p:sp>
          <p:nvSpPr>
            <p:cNvPr id="18" name="Oval 17"/>
            <p:cNvSpPr/>
            <p:nvPr/>
          </p:nvSpPr>
          <p:spPr>
            <a:xfrm>
              <a:off x="6986516" y="2224585"/>
              <a:ext cx="457200" cy="457200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Plus 18"/>
            <p:cNvSpPr/>
            <p:nvPr/>
          </p:nvSpPr>
          <p:spPr>
            <a:xfrm>
              <a:off x="7107071" y="2362200"/>
              <a:ext cx="216090" cy="228600"/>
            </a:xfrm>
            <a:prstGeom prst="mathPlus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Oval 19"/>
          <p:cNvSpPr/>
          <p:nvPr/>
        </p:nvSpPr>
        <p:spPr>
          <a:xfrm>
            <a:off x="3244243" y="2923464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4162367" y="3048000"/>
            <a:ext cx="3105439" cy="584775"/>
            <a:chOff x="3790666" y="3429000"/>
            <a:chExt cx="3105439" cy="584775"/>
          </a:xfrm>
        </p:grpSpPr>
        <p:sp>
          <p:nvSpPr>
            <p:cNvPr id="23" name="TextBox 22"/>
            <p:cNvSpPr txBox="1"/>
            <p:nvPr/>
          </p:nvSpPr>
          <p:spPr>
            <a:xfrm>
              <a:off x="5943600" y="3429000"/>
              <a:ext cx="952505" cy="584775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প্রোটন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cxnSp>
          <p:nvCxnSpPr>
            <p:cNvPr id="26" name="Straight Arrow Connector 25"/>
            <p:cNvCxnSpPr>
              <a:stCxn id="23" idx="1"/>
              <a:endCxn id="4" idx="6"/>
            </p:cNvCxnSpPr>
            <p:nvPr/>
          </p:nvCxnSpPr>
          <p:spPr>
            <a:xfrm flipH="1">
              <a:off x="3790666" y="3721388"/>
              <a:ext cx="2152934" cy="107946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Oval 33"/>
          <p:cNvSpPr/>
          <p:nvPr/>
        </p:nvSpPr>
        <p:spPr>
          <a:xfrm>
            <a:off x="2332687" y="2237096"/>
            <a:ext cx="2362200" cy="2362200"/>
          </a:xfrm>
          <a:prstGeom prst="ellipse">
            <a:avLst/>
          </a:prstGeom>
          <a:noFill/>
          <a:ln w="28575">
            <a:solidFill>
              <a:srgbClr val="C0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3989482" y="3865715"/>
            <a:ext cx="3002865" cy="782485"/>
            <a:chOff x="3958962" y="4137160"/>
            <a:chExt cx="3002865" cy="782485"/>
          </a:xfrm>
        </p:grpSpPr>
        <p:sp>
          <p:nvSpPr>
            <p:cNvPr id="24" name="TextBox 23"/>
            <p:cNvSpPr txBox="1"/>
            <p:nvPr/>
          </p:nvSpPr>
          <p:spPr>
            <a:xfrm>
              <a:off x="5943600" y="4334870"/>
              <a:ext cx="1018227" cy="584775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নিউট্রন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cxnSp>
          <p:nvCxnSpPr>
            <p:cNvPr id="30" name="Straight Arrow Connector 29"/>
            <p:cNvCxnSpPr>
              <a:stCxn id="24" idx="1"/>
              <a:endCxn id="4" idx="5"/>
            </p:cNvCxnSpPr>
            <p:nvPr/>
          </p:nvCxnSpPr>
          <p:spPr>
            <a:xfrm flipH="1" flipV="1">
              <a:off x="3958962" y="4137160"/>
              <a:ext cx="1984638" cy="490098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2104087" y="3239068"/>
            <a:ext cx="2819400" cy="484496"/>
            <a:chOff x="1732386" y="3620068"/>
            <a:chExt cx="2819400" cy="484496"/>
          </a:xfrm>
        </p:grpSpPr>
        <p:sp>
          <p:nvSpPr>
            <p:cNvPr id="21" name="Oval 20"/>
            <p:cNvSpPr/>
            <p:nvPr/>
          </p:nvSpPr>
          <p:spPr>
            <a:xfrm>
              <a:off x="4094586" y="3647364"/>
              <a:ext cx="457200" cy="457200"/>
            </a:xfrm>
            <a:prstGeom prst="ellipse">
              <a:avLst/>
            </a:prstGeom>
            <a:gradFill flip="none" rotWithShape="1">
              <a:gsLst>
                <a:gs pos="0">
                  <a:srgbClr val="00B050">
                    <a:shade val="30000"/>
                    <a:satMod val="115000"/>
                  </a:srgbClr>
                </a:gs>
                <a:gs pos="50000">
                  <a:srgbClr val="00B050">
                    <a:shade val="67500"/>
                    <a:satMod val="115000"/>
                  </a:srgbClr>
                </a:gs>
                <a:gs pos="100000">
                  <a:srgbClr val="00B05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732386" y="3620068"/>
              <a:ext cx="457200" cy="457200"/>
            </a:xfrm>
            <a:prstGeom prst="ellipse">
              <a:avLst/>
            </a:prstGeom>
            <a:gradFill flip="none" rotWithShape="1">
              <a:gsLst>
                <a:gs pos="0">
                  <a:srgbClr val="00B050">
                    <a:shade val="30000"/>
                    <a:satMod val="115000"/>
                  </a:srgbClr>
                </a:gs>
                <a:gs pos="50000">
                  <a:srgbClr val="00B050">
                    <a:shade val="67500"/>
                    <a:satMod val="115000"/>
                  </a:srgbClr>
                </a:gs>
                <a:gs pos="100000">
                  <a:srgbClr val="00B05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4932732" y="1944708"/>
            <a:ext cx="2611068" cy="1388611"/>
            <a:chOff x="4561031" y="2325708"/>
            <a:chExt cx="2611068" cy="1388611"/>
          </a:xfrm>
        </p:grpSpPr>
        <p:sp>
          <p:nvSpPr>
            <p:cNvPr id="22" name="TextBox 21"/>
            <p:cNvSpPr txBox="1"/>
            <p:nvPr/>
          </p:nvSpPr>
          <p:spPr>
            <a:xfrm>
              <a:off x="5868537" y="2325708"/>
              <a:ext cx="1303562" cy="5847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ইলেকট্রন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cxnSp>
          <p:nvCxnSpPr>
            <p:cNvPr id="38" name="Straight Arrow Connector 37"/>
            <p:cNvCxnSpPr>
              <a:stCxn id="22" idx="1"/>
              <a:endCxn id="21" idx="7"/>
            </p:cNvCxnSpPr>
            <p:nvPr/>
          </p:nvCxnSpPr>
          <p:spPr>
            <a:xfrm flipH="1">
              <a:off x="4561031" y="2618096"/>
              <a:ext cx="1307506" cy="1096223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Oval 39"/>
          <p:cNvSpPr/>
          <p:nvPr/>
        </p:nvSpPr>
        <p:spPr>
          <a:xfrm>
            <a:off x="1872643" y="1840172"/>
            <a:ext cx="3200400" cy="3200400"/>
          </a:xfrm>
          <a:prstGeom prst="ellipse">
            <a:avLst/>
          </a:prstGeom>
          <a:noFill/>
          <a:ln w="28575">
            <a:solidFill>
              <a:srgbClr val="C0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3136198" y="1611572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914400" y="373559"/>
            <a:ext cx="7247497" cy="769441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পরমানুতে মৌলিক কণিকাসমূহের অবস্থান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6519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4" grpId="0" animBg="1"/>
      <p:bldP spid="40" grpId="0" animBg="1"/>
      <p:bldP spid="42" grpId="0" animBg="1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438501" y="1447800"/>
            <a:ext cx="4114800" cy="41148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905635" y="2858068"/>
            <a:ext cx="1180532" cy="1180532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3015643" y="3243049"/>
            <a:ext cx="457200" cy="457200"/>
            <a:chOff x="6986516" y="2224585"/>
            <a:chExt cx="457200" cy="457200"/>
          </a:xfrm>
        </p:grpSpPr>
        <p:sp>
          <p:nvSpPr>
            <p:cNvPr id="12" name="Oval 11"/>
            <p:cNvSpPr/>
            <p:nvPr/>
          </p:nvSpPr>
          <p:spPr>
            <a:xfrm>
              <a:off x="6986516" y="2224585"/>
              <a:ext cx="457200" cy="457200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Plus 5"/>
            <p:cNvSpPr/>
            <p:nvPr/>
          </p:nvSpPr>
          <p:spPr>
            <a:xfrm>
              <a:off x="7107071" y="2362200"/>
              <a:ext cx="216090" cy="228600"/>
            </a:xfrm>
            <a:prstGeom prst="mathPlus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Oval 9"/>
          <p:cNvSpPr/>
          <p:nvPr/>
        </p:nvSpPr>
        <p:spPr>
          <a:xfrm>
            <a:off x="3267301" y="3518279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3572101" y="3266364"/>
            <a:ext cx="457200" cy="457200"/>
            <a:chOff x="6986516" y="2224585"/>
            <a:chExt cx="457200" cy="457200"/>
          </a:xfrm>
        </p:grpSpPr>
        <p:sp>
          <p:nvSpPr>
            <p:cNvPr id="18" name="Oval 17"/>
            <p:cNvSpPr/>
            <p:nvPr/>
          </p:nvSpPr>
          <p:spPr>
            <a:xfrm>
              <a:off x="6986516" y="2224585"/>
              <a:ext cx="457200" cy="457200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Plus 18"/>
            <p:cNvSpPr/>
            <p:nvPr/>
          </p:nvSpPr>
          <p:spPr>
            <a:xfrm>
              <a:off x="7107071" y="2362200"/>
              <a:ext cx="216090" cy="228600"/>
            </a:xfrm>
            <a:prstGeom prst="mathPlus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Oval 19"/>
          <p:cNvSpPr/>
          <p:nvPr/>
        </p:nvSpPr>
        <p:spPr>
          <a:xfrm>
            <a:off x="3244243" y="2923464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2324100" y="2266950"/>
            <a:ext cx="2362200" cy="2362200"/>
          </a:xfrm>
          <a:prstGeom prst="ellipse">
            <a:avLst/>
          </a:prstGeom>
          <a:noFill/>
          <a:ln w="28575">
            <a:solidFill>
              <a:srgbClr val="C0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4438650" y="3333750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2111706" y="3274042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1924050" y="1885950"/>
            <a:ext cx="3200400" cy="3200400"/>
          </a:xfrm>
          <a:prstGeom prst="ellipse">
            <a:avLst/>
          </a:prstGeom>
          <a:noFill/>
          <a:ln w="28575">
            <a:solidFill>
              <a:srgbClr val="C0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276600" y="1657350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4497416" y="863025"/>
            <a:ext cx="3214602" cy="1918843"/>
            <a:chOff x="4497416" y="863025"/>
            <a:chExt cx="3214602" cy="1918843"/>
          </a:xfrm>
        </p:grpSpPr>
        <p:sp>
          <p:nvSpPr>
            <p:cNvPr id="2" name="TextBox 1"/>
            <p:cNvSpPr txBox="1"/>
            <p:nvPr/>
          </p:nvSpPr>
          <p:spPr>
            <a:xfrm>
              <a:off x="5124450" y="863025"/>
              <a:ext cx="2587568" cy="584775"/>
            </a:xfrm>
            <a:prstGeom prst="rect">
              <a:avLst/>
            </a:prstGeom>
            <a:solidFill>
              <a:srgbClr val="FFC000"/>
            </a:solidFill>
          </p:spPr>
          <p:txBody>
            <a:bodyPr wrap="none" rtlCol="0">
              <a:spAutoFit/>
            </a:bodyPr>
            <a:lstStyle/>
            <a:p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অনুমোদিত কক্ষপথ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cxnSp>
          <p:nvCxnSpPr>
            <p:cNvPr id="7" name="Straight Arrow Connector 6"/>
            <p:cNvCxnSpPr/>
            <p:nvPr/>
          </p:nvCxnSpPr>
          <p:spPr>
            <a:xfrm flipH="1">
              <a:off x="4497416" y="1371600"/>
              <a:ext cx="1979584" cy="1410268"/>
            </a:xfrm>
            <a:prstGeom prst="straightConnector1">
              <a:avLst/>
            </a:prstGeom>
            <a:ln w="571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609558" y="3865715"/>
            <a:ext cx="2468962" cy="2281660"/>
            <a:chOff x="609558" y="3865715"/>
            <a:chExt cx="2468962" cy="2281660"/>
          </a:xfrm>
        </p:grpSpPr>
        <p:sp>
          <p:nvSpPr>
            <p:cNvPr id="11" name="TextBox 10"/>
            <p:cNvSpPr txBox="1"/>
            <p:nvPr/>
          </p:nvSpPr>
          <p:spPr>
            <a:xfrm>
              <a:off x="609558" y="5562600"/>
              <a:ext cx="1483098" cy="5847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নিউক্লিয়াস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cxnSp>
          <p:nvCxnSpPr>
            <p:cNvPr id="14" name="Straight Arrow Connector 13"/>
            <p:cNvCxnSpPr>
              <a:endCxn id="4" idx="3"/>
            </p:cNvCxnSpPr>
            <p:nvPr/>
          </p:nvCxnSpPr>
          <p:spPr>
            <a:xfrm flipV="1">
              <a:off x="1676400" y="3865715"/>
              <a:ext cx="1402120" cy="1696885"/>
            </a:xfrm>
            <a:prstGeom prst="straightConnector1">
              <a:avLst/>
            </a:prstGeom>
            <a:ln w="571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3907919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pat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0208 0.00185 C -0.004 0.09922 -0.06702 0.17183 -0.13872 0.16305 C -0.21042 0.15634 -0.26389 0.07077 -0.25764 -0.02636 C -0.25191 -0.12373 -0.18889 -0.19588 -0.11736 -0.18732 C -0.04532 -0.17992 0.00798 -0.09528 0.00208 0.00185 Z " pathEditMode="relative" rAng="5681921" ptsTypes="fffff">
                                      <p:cBhvr>
                                        <p:cTn id="1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03" y="-138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0034 -0.02174 C 0.00694 -0.11841 0.06961 -0.19056 0.1401 -0.18247 C 0.21059 -0.17391 0.26215 -0.08788 0.25555 0.00948 C 0.24896 0.10661 0.18663 0.17808 0.11614 0.16952 C 0.04548 0.16096 -0.0066 0.07539 0.00034 -0.02174 Z " pathEditMode="relative" rAng="-5087602" ptsTypes="fffff">
                                      <p:cBhvr>
                                        <p:cTn id="1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43" y="1526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3.33333E-6 -2.49769E-6 C 0.09618 -2.49769E-6 0.175 0.10176 0.175 0.22757 C 0.175 0.35315 0.09618 0.45514 -3.33333E-6 0.45514 C -0.0967 0.45514 -0.175 0.35315 -0.175 0.22757 C -0.175 0.10176 -0.0967 -2.49769E-6 -3.33333E-6 -2.49769E-6 Z " pathEditMode="relative" rAng="0" ptsTypes="fffff">
                                      <p:cBhvr>
                                        <p:cTn id="2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7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2" grpId="0" animBg="1"/>
      <p:bldP spid="3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222345" y="1775915"/>
            <a:ext cx="4114800" cy="41148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1102568" y="2589890"/>
            <a:ext cx="2478320" cy="2478320"/>
          </a:xfrm>
          <a:prstGeom prst="ellipse">
            <a:avLst/>
          </a:prstGeom>
          <a:noFill/>
          <a:ln w="28575">
            <a:solidFill>
              <a:srgbClr val="C0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873968" y="3655610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2197290" y="1777425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474828" y="2000250"/>
            <a:ext cx="3657600" cy="3657600"/>
          </a:xfrm>
          <a:prstGeom prst="ellipse">
            <a:avLst/>
          </a:prstGeom>
          <a:noFill/>
          <a:ln w="28575">
            <a:solidFill>
              <a:srgbClr val="C0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352288" y="3628030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1559256" y="3046578"/>
            <a:ext cx="1564944" cy="156494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2247900" y="3604715"/>
            <a:ext cx="457200" cy="457200"/>
            <a:chOff x="6986516" y="2224585"/>
            <a:chExt cx="457200" cy="457200"/>
          </a:xfrm>
        </p:grpSpPr>
        <p:sp>
          <p:nvSpPr>
            <p:cNvPr id="18" name="Oval 17"/>
            <p:cNvSpPr/>
            <p:nvPr/>
          </p:nvSpPr>
          <p:spPr>
            <a:xfrm>
              <a:off x="6986516" y="2224585"/>
              <a:ext cx="457200" cy="457200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Plus 18"/>
            <p:cNvSpPr/>
            <p:nvPr/>
          </p:nvSpPr>
          <p:spPr>
            <a:xfrm>
              <a:off x="7107071" y="2362200"/>
              <a:ext cx="216090" cy="228600"/>
            </a:xfrm>
            <a:prstGeom prst="mathPlus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3" name="Straight Connector 12"/>
          <p:cNvCxnSpPr/>
          <p:nvPr/>
        </p:nvCxnSpPr>
        <p:spPr>
          <a:xfrm>
            <a:off x="5334000" y="1394915"/>
            <a:ext cx="0" cy="409575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7620000" y="1394915"/>
            <a:ext cx="0" cy="409575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7010400" y="1394915"/>
            <a:ext cx="0" cy="409575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334000" y="1394915"/>
            <a:ext cx="3467100" cy="1905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5334000" y="2647950"/>
            <a:ext cx="3429000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334000" y="5486400"/>
            <a:ext cx="3467100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334000" y="4038600"/>
            <a:ext cx="3429000" cy="26789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588457" y="1856095"/>
            <a:ext cx="1303562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ইলেকট্রন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705701" y="4444425"/>
            <a:ext cx="952505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প্রোটন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687373" y="3072825"/>
            <a:ext cx="1018227" cy="58477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নিউট্রন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117080" y="1777425"/>
            <a:ext cx="4267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/>
              <a:t>১</a:t>
            </a:r>
            <a:endParaRPr lang="en-US" sz="3200" dirty="0"/>
          </a:p>
        </p:txBody>
      </p:sp>
      <p:sp>
        <p:nvSpPr>
          <p:cNvPr id="43" name="TextBox 42"/>
          <p:cNvSpPr txBox="1"/>
          <p:nvPr/>
        </p:nvSpPr>
        <p:spPr>
          <a:xfrm>
            <a:off x="7162800" y="4444425"/>
            <a:ext cx="4267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/>
              <a:t>১</a:t>
            </a:r>
            <a:endParaRPr lang="en-US" sz="32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1695450" y="3742330"/>
            <a:ext cx="457200" cy="457200"/>
            <a:chOff x="6986516" y="2224585"/>
            <a:chExt cx="457200" cy="457200"/>
          </a:xfrm>
        </p:grpSpPr>
        <p:sp>
          <p:nvSpPr>
            <p:cNvPr id="12" name="Oval 11"/>
            <p:cNvSpPr/>
            <p:nvPr/>
          </p:nvSpPr>
          <p:spPr>
            <a:xfrm>
              <a:off x="6986516" y="2224585"/>
              <a:ext cx="457200" cy="457200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Plus 5"/>
            <p:cNvSpPr/>
            <p:nvPr/>
          </p:nvSpPr>
          <p:spPr>
            <a:xfrm>
              <a:off x="7107071" y="2362200"/>
              <a:ext cx="216090" cy="228600"/>
            </a:xfrm>
            <a:prstGeom prst="mathPlus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Oval 43"/>
          <p:cNvSpPr/>
          <p:nvPr/>
        </p:nvSpPr>
        <p:spPr>
          <a:xfrm>
            <a:off x="1924050" y="3240676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075028" y="4061915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7696200" y="1777425"/>
            <a:ext cx="4507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/>
              <a:t>২</a:t>
            </a:r>
            <a:endParaRPr lang="en-US" sz="3200" dirty="0"/>
          </a:p>
        </p:txBody>
      </p:sp>
      <p:sp>
        <p:nvSpPr>
          <p:cNvPr id="46" name="TextBox 45"/>
          <p:cNvSpPr txBox="1"/>
          <p:nvPr/>
        </p:nvSpPr>
        <p:spPr>
          <a:xfrm>
            <a:off x="7702636" y="3124200"/>
            <a:ext cx="4507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/>
              <a:t>২</a:t>
            </a:r>
            <a:endParaRPr lang="en-US" sz="3200" dirty="0"/>
          </a:p>
        </p:txBody>
      </p:sp>
      <p:sp>
        <p:nvSpPr>
          <p:cNvPr id="47" name="TextBox 46"/>
          <p:cNvSpPr txBox="1"/>
          <p:nvPr/>
        </p:nvSpPr>
        <p:spPr>
          <a:xfrm>
            <a:off x="7620000" y="4495800"/>
            <a:ext cx="4507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/>
              <a:t>২</a:t>
            </a:r>
            <a:endParaRPr lang="en-US" sz="3200" dirty="0"/>
          </a:p>
        </p:txBody>
      </p:sp>
      <p:cxnSp>
        <p:nvCxnSpPr>
          <p:cNvPr id="48" name="Straight Connector 47"/>
          <p:cNvCxnSpPr/>
          <p:nvPr/>
        </p:nvCxnSpPr>
        <p:spPr>
          <a:xfrm>
            <a:off x="8153400" y="1371600"/>
            <a:ext cx="0" cy="409575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8763000" y="1371600"/>
            <a:ext cx="0" cy="409575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8216986" y="4463475"/>
            <a:ext cx="4780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/>
              <a:t>৩</a:t>
            </a:r>
            <a:endParaRPr lang="en-US" sz="3200" dirty="0"/>
          </a:p>
        </p:txBody>
      </p:sp>
      <p:sp>
        <p:nvSpPr>
          <p:cNvPr id="58" name="TextBox 57"/>
          <p:cNvSpPr txBox="1"/>
          <p:nvPr/>
        </p:nvSpPr>
        <p:spPr>
          <a:xfrm>
            <a:off x="8229600" y="3124200"/>
            <a:ext cx="4780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/>
              <a:t>৩</a:t>
            </a:r>
            <a:endParaRPr lang="en-US" sz="3200" dirty="0"/>
          </a:p>
        </p:txBody>
      </p:sp>
      <p:sp>
        <p:nvSpPr>
          <p:cNvPr id="59" name="TextBox 58"/>
          <p:cNvSpPr txBox="1"/>
          <p:nvPr/>
        </p:nvSpPr>
        <p:spPr>
          <a:xfrm>
            <a:off x="8229600" y="1777425"/>
            <a:ext cx="4780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/>
              <a:t>৩</a:t>
            </a:r>
            <a:endParaRPr lang="en-US" sz="3200" dirty="0"/>
          </a:p>
        </p:txBody>
      </p:sp>
      <p:grpSp>
        <p:nvGrpSpPr>
          <p:cNvPr id="61" name="Group 60"/>
          <p:cNvGrpSpPr/>
          <p:nvPr/>
        </p:nvGrpSpPr>
        <p:grpSpPr>
          <a:xfrm>
            <a:off x="2303628" y="3145525"/>
            <a:ext cx="457200" cy="457200"/>
            <a:chOff x="6986516" y="2224585"/>
            <a:chExt cx="457200" cy="457200"/>
          </a:xfrm>
        </p:grpSpPr>
        <p:sp>
          <p:nvSpPr>
            <p:cNvPr id="62" name="Oval 61"/>
            <p:cNvSpPr/>
            <p:nvPr/>
          </p:nvSpPr>
          <p:spPr>
            <a:xfrm>
              <a:off x="6986516" y="2224585"/>
              <a:ext cx="457200" cy="457200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Plus 62"/>
            <p:cNvSpPr/>
            <p:nvPr/>
          </p:nvSpPr>
          <p:spPr>
            <a:xfrm>
              <a:off x="7107071" y="2362200"/>
              <a:ext cx="216090" cy="228600"/>
            </a:xfrm>
            <a:prstGeom prst="mathPlus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Oval 19"/>
          <p:cNvSpPr/>
          <p:nvPr/>
        </p:nvSpPr>
        <p:spPr>
          <a:xfrm>
            <a:off x="2582611" y="3862689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8174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2" grpId="0" animBg="1"/>
      <p:bldP spid="37" grpId="0" animBg="1"/>
      <p:bldP spid="31" grpId="0"/>
      <p:bldP spid="43" grpId="0"/>
      <p:bldP spid="44" grpId="0" animBg="1"/>
      <p:bldP spid="10" grpId="0" animBg="1"/>
      <p:bldP spid="45" grpId="0"/>
      <p:bldP spid="46" grpId="0"/>
      <p:bldP spid="47" grpId="0"/>
      <p:bldP spid="57" grpId="0"/>
      <p:bldP spid="58" grpId="0"/>
      <p:bldP spid="59" grpId="0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Multidocument 4"/>
          <p:cNvSpPr/>
          <p:nvPr/>
        </p:nvSpPr>
        <p:spPr>
          <a:xfrm>
            <a:off x="2667000" y="838200"/>
            <a:ext cx="3886200" cy="1532466"/>
          </a:xfrm>
          <a:prstGeom prst="flowChartMultidocumen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দলগত</a:t>
            </a:r>
            <a:r>
              <a:rPr lang="en-US" sz="6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6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405063" y="4191000"/>
            <a:ext cx="7848600" cy="762000"/>
            <a:chOff x="1828800" y="2971800"/>
            <a:chExt cx="5450417" cy="1600200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4" name="Folded Corner 3"/>
            <p:cNvSpPr/>
            <p:nvPr/>
          </p:nvSpPr>
          <p:spPr>
            <a:xfrm>
              <a:off x="1828800" y="2971800"/>
              <a:ext cx="5450417" cy="1600200"/>
            </a:xfrm>
            <a:prstGeom prst="foldedCorner">
              <a:avLst>
                <a:gd name="adj" fmla="val 4128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endParaRPr lang="en-US" sz="4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1905000" y="3124200"/>
              <a:ext cx="5190268" cy="646331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r>
                <a:rPr lang="en-US" sz="3600" dirty="0" err="1" smtClean="0">
                  <a:latin typeface="NikoshBAN" pitchFamily="2" charset="0"/>
                  <a:cs typeface="NikoshBAN" pitchFamily="2" charset="0"/>
                </a:rPr>
                <a:t>সাধারণত</a:t>
              </a:r>
              <a:r>
                <a:rPr lang="en-US" sz="36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err="1" smtClean="0">
                  <a:latin typeface="NikoshBAN" pitchFamily="2" charset="0"/>
                  <a:cs typeface="NikoshBAN" pitchFamily="2" charset="0"/>
                </a:rPr>
                <a:t>পরমানু</a:t>
              </a:r>
              <a:r>
                <a:rPr lang="en-US" sz="36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err="1" smtClean="0">
                  <a:latin typeface="NikoshBAN" pitchFamily="2" charset="0"/>
                  <a:cs typeface="NikoshBAN" pitchFamily="2" charset="0"/>
                </a:rPr>
                <a:t>বৈদ্যুতিকভাবে</a:t>
              </a:r>
              <a:r>
                <a:rPr lang="en-US" sz="36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err="1" smtClean="0">
                  <a:latin typeface="NikoshBAN" pitchFamily="2" charset="0"/>
                  <a:cs typeface="NikoshBAN" pitchFamily="2" charset="0"/>
                </a:rPr>
                <a:t>নিরপেক্ষ</a:t>
              </a:r>
              <a:r>
                <a:rPr lang="en-US" sz="36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err="1" smtClean="0">
                  <a:latin typeface="NikoshBAN" pitchFamily="2" charset="0"/>
                  <a:cs typeface="NikoshBAN" pitchFamily="2" charset="0"/>
                </a:rPr>
                <a:t>হয়</a:t>
              </a:r>
              <a:r>
                <a:rPr lang="en-US" sz="36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err="1" smtClean="0">
                  <a:latin typeface="NikoshBAN" pitchFamily="2" charset="0"/>
                  <a:cs typeface="NikoshBAN" pitchFamily="2" charset="0"/>
                </a:rPr>
                <a:t>কেন</a:t>
              </a:r>
              <a:r>
                <a:rPr lang="en-US" sz="3600" dirty="0" smtClean="0">
                  <a:latin typeface="NikoshBAN" pitchFamily="2" charset="0"/>
                  <a:cs typeface="NikoshBAN" pitchFamily="2" charset="0"/>
                </a:rPr>
                <a:t> ?</a:t>
              </a:r>
              <a:endParaRPr lang="en-US" sz="3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33137" y="3048000"/>
            <a:ext cx="7772400" cy="762000"/>
            <a:chOff x="1828800" y="2971800"/>
            <a:chExt cx="5715000" cy="1600200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10" name="Folded Corner 9"/>
            <p:cNvSpPr/>
            <p:nvPr/>
          </p:nvSpPr>
          <p:spPr>
            <a:xfrm>
              <a:off x="1828800" y="2971800"/>
              <a:ext cx="5715000" cy="1600200"/>
            </a:xfrm>
            <a:prstGeom prst="foldedCorner">
              <a:avLst>
                <a:gd name="adj" fmla="val 4128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endParaRPr lang="en-US" sz="4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905000" y="3124199"/>
              <a:ext cx="5261190" cy="1357295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r>
                <a:rPr lang="en-US" sz="3600" dirty="0" err="1" smtClean="0">
                  <a:latin typeface="NikoshBAN" pitchFamily="2" charset="0"/>
                  <a:cs typeface="NikoshBAN" pitchFamily="2" charset="0"/>
                </a:rPr>
                <a:t>চিত্রে</a:t>
              </a:r>
              <a:r>
                <a:rPr lang="en-US" sz="36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err="1" smtClean="0">
                  <a:latin typeface="NikoshBAN" pitchFamily="2" charset="0"/>
                  <a:cs typeface="NikoshBAN" pitchFamily="2" charset="0"/>
                </a:rPr>
                <a:t>পরমানু</a:t>
              </a:r>
              <a:r>
                <a:rPr lang="en-US" sz="36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err="1" smtClean="0">
                  <a:latin typeface="NikoshBAN" pitchFamily="2" charset="0"/>
                  <a:cs typeface="NikoshBAN" pitchFamily="2" charset="0"/>
                </a:rPr>
                <a:t>বিভিন্ন</a:t>
              </a:r>
              <a:r>
                <a:rPr lang="en-US" sz="36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err="1" smtClean="0">
                  <a:latin typeface="NikoshBAN" pitchFamily="2" charset="0"/>
                  <a:cs typeface="NikoshBAN" pitchFamily="2" charset="0"/>
                </a:rPr>
                <a:t>ধরনের</a:t>
              </a:r>
              <a:r>
                <a:rPr lang="en-US" sz="36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err="1" smtClean="0">
                  <a:latin typeface="NikoshBAN" pitchFamily="2" charset="0"/>
                  <a:cs typeface="NikoshBAN" pitchFamily="2" charset="0"/>
                </a:rPr>
                <a:t>কণিকার</a:t>
              </a:r>
              <a:r>
                <a:rPr lang="en-US" sz="36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err="1" smtClean="0">
                  <a:latin typeface="NikoshBAN" pitchFamily="2" charset="0"/>
                  <a:cs typeface="NikoshBAN" pitchFamily="2" charset="0"/>
                </a:rPr>
                <a:t>অবস্থান</a:t>
              </a:r>
              <a:r>
                <a:rPr lang="en-US" sz="36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err="1" smtClean="0">
                  <a:latin typeface="NikoshBAN" pitchFamily="2" charset="0"/>
                  <a:cs typeface="NikoshBAN" pitchFamily="2" charset="0"/>
                </a:rPr>
                <a:t>দেখাও</a:t>
              </a:r>
              <a:r>
                <a:rPr lang="en-US" sz="3600" dirty="0" smtClean="0">
                  <a:latin typeface="NikoshBAN" pitchFamily="2" charset="0"/>
                  <a:cs typeface="NikoshBAN" pitchFamily="2" charset="0"/>
                </a:rPr>
                <a:t> </a:t>
              </a:r>
              <a:endParaRPr lang="en-US" sz="3600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2810156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136</Words>
  <Application>Microsoft Office PowerPoint</Application>
  <PresentationFormat>On-screen Show (4:3)</PresentationFormat>
  <Paragraphs>54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PMO</cp:lastModifiedBy>
  <cp:revision>46</cp:revision>
  <dcterms:created xsi:type="dcterms:W3CDTF">2012-11-27T03:18:44Z</dcterms:created>
  <dcterms:modified xsi:type="dcterms:W3CDTF">2013-03-28T08:52:00Z</dcterms:modified>
</cp:coreProperties>
</file>